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Source Code Pro"/>
      <p:regular r:id="rId59"/>
      <p:bold r:id="rId60"/>
      <p:italic r:id="rId61"/>
      <p:boldItalic r:id="rId62"/>
    </p:embeddedFont>
    <p:embeddedFont>
      <p:font typeface="Oswald"/>
      <p:regular r:id="rId63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SourceCodePro-boldItalic.fntdata"/><Relationship Id="rId61" Type="http://schemas.openxmlformats.org/officeDocument/2006/relationships/font" Target="fonts/SourceCodePro-italic.fntdata"/><Relationship Id="rId20" Type="http://schemas.openxmlformats.org/officeDocument/2006/relationships/slide" Target="slides/slide15.xml"/><Relationship Id="rId64" Type="http://schemas.openxmlformats.org/officeDocument/2006/relationships/font" Target="fonts/Oswald-bold.fntdata"/><Relationship Id="rId63" Type="http://schemas.openxmlformats.org/officeDocument/2006/relationships/font" Target="fonts/Oswald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SourceCodePr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SourceCodePro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a641214c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ea641214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a641214c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ea641214c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a64dec5d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a64dec5d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a64dec5d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ea64dec5d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a641214c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a641214c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fce16cb9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fce16cb9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26f02c50e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26f02c50e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26f02c50e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26f02c50e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26f02c50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26f02c50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26f02c50e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26f02c50e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81adf5a0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e81adf5a0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fce16cb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fce16cb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26f02c50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26f02c50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26f02c50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26f02c50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26f02c50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626f02c50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26f02c50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626f02c50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26f02c50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626f02c50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a22abf69b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a22abf69b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22abf69b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a22abf69b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22abf69b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a22abf69b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22abf69b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22abf69b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81adf5a0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81adf5a0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22abf69b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a22abf69b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22abf69b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a22abf69b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a22abf69b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a22abf69b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22abf69b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22abf69b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a23cbd8ab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a23cbd8ab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23cbd8ab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a23cbd8ab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23cbd8ab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a23cbd8ab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a23cbd8ab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a23cbd8ab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a23cbd8ab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a23cbd8ab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a23cbd8ab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a23cbd8ab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81adf5a00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e81adf5a00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23cbd8abb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23cbd8ab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ec71fd1a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ec71fd1a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ec71fd1a1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ec71fd1a1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ec71fd1a1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ec71fd1a1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ec71fd1a1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ec71fd1a1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a329b8880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a329b8880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a329b8880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a329b8880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ed2c6d0d0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ed2c6d0d0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d2c6d0d0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d2c6d0d0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a22abf69b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a22abf69b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81adf5a0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e81adf5a0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a22abf69b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a22abf69b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a31f262b8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a31f262b8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a23cbd8ab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a23cbd8ab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a23cbd8ab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a23cbd8ab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a64dec5d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ea64dec5d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a641214c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a641214c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a64dec5d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ea64dec5d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a641214c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a641214c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7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6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Relationship Id="rId4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0.png"/><Relationship Id="rId4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Relationship Id="rId4" Type="http://schemas.openxmlformats.org/officeDocument/2006/relationships/image" Target="../media/image5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4.png"/><Relationship Id="rId4" Type="http://schemas.openxmlformats.org/officeDocument/2006/relationships/image" Target="../media/image6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116575"/>
            <a:ext cx="8282400" cy="263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Predicción de enfermedad o ataque cardíaco en personas mayores de edad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000000"/>
                </a:solidFill>
              </a:rPr>
              <a:t>Valentina Álvarez Valderrama - 2211333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000000"/>
                </a:solidFill>
              </a:rPr>
              <a:t>Juan Esteban Sepúlveda Tapias - 2210095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000000"/>
                </a:solidFill>
              </a:rPr>
              <a:t>Andrez Olivar Gutierrez - 2211556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000000"/>
                </a:solidFill>
              </a:rPr>
              <a:t>Luis Daniel Lemus - 2210035 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SVM</a:t>
            </a:r>
            <a:endParaRPr/>
          </a:p>
        </p:txBody>
      </p:sp>
      <p:sp>
        <p:nvSpPr>
          <p:cNvPr id="122" name="Google Shape;122;p2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Y sus métricas</a:t>
            </a:r>
            <a:endParaRPr/>
          </a:p>
        </p:txBody>
      </p:sp>
      <p:sp>
        <p:nvSpPr>
          <p:cNvPr id="123" name="Google Shape;123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En este caso hubo un problema relacionado con el entrenamiento de este modelo, dado que se dejó por dos horas y no compilaba el código.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RFC</a:t>
            </a:r>
            <a:endParaRPr/>
          </a:p>
        </p:txBody>
      </p:sp>
      <p:sp>
        <p:nvSpPr>
          <p:cNvPr id="129" name="Google Shape;129;p2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Y sus métricas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6575" y="2224088"/>
            <a:ext cx="2314575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RFC después del oversampling</a:t>
            </a:r>
            <a:endParaRPr/>
          </a:p>
        </p:txBody>
      </p:sp>
      <p:sp>
        <p:nvSpPr>
          <p:cNvPr id="136" name="Google Shape;136;p24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Y sus métricas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875" y="2371725"/>
            <a:ext cx="2343150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DNN</a:t>
            </a:r>
            <a:endParaRPr/>
          </a:p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Y sus métricas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500" y="1677150"/>
            <a:ext cx="4227427" cy="17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DNN</a:t>
            </a:r>
            <a:endParaRPr/>
          </a:p>
        </p:txBody>
      </p:sp>
      <p:sp>
        <p:nvSpPr>
          <p:cNvPr id="150" name="Google Shape;150;p2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Y sus métricas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900" y="2262600"/>
            <a:ext cx="421957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5913" y="1567850"/>
            <a:ext cx="2495550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700"/>
              <a:t>APRENDIZAJE NO SUPERVISADO</a:t>
            </a:r>
            <a:endParaRPr b="1" sz="4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265500" y="734650"/>
            <a:ext cx="40452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30% del parcial</a:t>
            </a:r>
            <a:endParaRPr/>
          </a:p>
        </p:txBody>
      </p:sp>
      <p:sp>
        <p:nvSpPr>
          <p:cNvPr id="163" name="Google Shape;163;p28"/>
          <p:cNvSpPr txBox="1"/>
          <p:nvPr>
            <p:ph idx="1" type="subTitle"/>
          </p:nvPr>
        </p:nvSpPr>
        <p:spPr>
          <a:xfrm>
            <a:off x="265500" y="290415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Haciendo uso de KMeans con veinte clusters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350" y="893863"/>
            <a:ext cx="4308750" cy="33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265500" y="734650"/>
            <a:ext cx="40452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30% del parcial</a:t>
            </a:r>
            <a:endParaRPr/>
          </a:p>
        </p:txBody>
      </p:sp>
      <p:sp>
        <p:nvSpPr>
          <p:cNvPr id="170" name="Google Shape;170;p2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Haciendo uso de KMeans con dos clusters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375" y="1127825"/>
            <a:ext cx="3770450" cy="28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265500" y="734650"/>
            <a:ext cx="40452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30% del parcial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 rotWithShape="1">
          <a:blip r:embed="rId3">
            <a:alphaModFix/>
          </a:blip>
          <a:srcRect b="1614" l="2213" r="8181" t="16027"/>
          <a:stretch/>
        </p:blipFill>
        <p:spPr>
          <a:xfrm>
            <a:off x="4814550" y="1056600"/>
            <a:ext cx="4202125" cy="32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Visualización haciendo uso del PCA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265500" y="1163275"/>
            <a:ext cx="40452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30% del parcial</a:t>
            </a:r>
            <a:endParaRPr/>
          </a:p>
        </p:txBody>
      </p:sp>
      <p:sp>
        <p:nvSpPr>
          <p:cNvPr id="184" name="Google Shape;184;p31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Visualización haciendo uso del TSNE</a:t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325" y="1187250"/>
            <a:ext cx="3700444" cy="27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243625" y="415250"/>
            <a:ext cx="4045200" cy="9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Motivación</a:t>
            </a:r>
            <a:endParaRPr/>
          </a:p>
        </p:txBody>
      </p:sp>
      <p:sp>
        <p:nvSpPr>
          <p:cNvPr id="69" name="Google Shape;69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Las enfermedades cardiacas representan una de las principales causas de muerte a nivel global. Por ejemplo, en Estados Unidos aprox. se toma 647000 vidas anualmente.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88" y="2226125"/>
            <a:ext cx="3111475" cy="17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265500" y="-81125"/>
            <a:ext cx="40452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KMeans</a:t>
            </a:r>
            <a:endParaRPr/>
          </a:p>
        </p:txBody>
      </p:sp>
      <p:sp>
        <p:nvSpPr>
          <p:cNvPr id="191" name="Google Shape;191;p3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00" y="834513"/>
            <a:ext cx="4045199" cy="413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500" y="1032625"/>
            <a:ext cx="4379800" cy="25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265500" y="99150"/>
            <a:ext cx="40452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DBScan</a:t>
            </a:r>
            <a:endParaRPr/>
          </a:p>
        </p:txBody>
      </p:sp>
      <p:sp>
        <p:nvSpPr>
          <p:cNvPr id="199" name="Google Shape;199;p3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48" y="961900"/>
            <a:ext cx="3893299" cy="39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575" y="844175"/>
            <a:ext cx="3961021" cy="30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725" y="965445"/>
            <a:ext cx="3961026" cy="4043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265500" y="99150"/>
            <a:ext cx="40452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GNB </a:t>
            </a:r>
            <a:r>
              <a:rPr lang="es-419"/>
              <a:t>TSNE</a:t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338" y="491175"/>
            <a:ext cx="414337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46" y="1369300"/>
            <a:ext cx="2946025" cy="12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8351" y="2277850"/>
            <a:ext cx="4143350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/>
        </p:nvSpPr>
        <p:spPr>
          <a:xfrm>
            <a:off x="6386425" y="46125"/>
            <a:ext cx="657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GNB 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6171688" y="1843725"/>
            <a:ext cx="13239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GNB PCA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265500" y="99150"/>
            <a:ext cx="40452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DecisionTree TSNE</a:t>
            </a:r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225" y="615375"/>
            <a:ext cx="4162425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503" y="1825700"/>
            <a:ext cx="3888850" cy="162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3225" y="2446925"/>
            <a:ext cx="4190800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 txBox="1"/>
          <p:nvPr/>
        </p:nvSpPr>
        <p:spPr>
          <a:xfrm>
            <a:off x="6105850" y="2121963"/>
            <a:ext cx="1735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DTC PCA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6309425" y="201800"/>
            <a:ext cx="1735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DTC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265500" y="99150"/>
            <a:ext cx="40452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RandomForest TSNE</a:t>
            </a:r>
            <a:endParaRPr/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275" y="691413"/>
            <a:ext cx="223837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00" y="1752854"/>
            <a:ext cx="4201000" cy="17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025" y="2028525"/>
            <a:ext cx="4280875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6"/>
          <p:cNvSpPr txBox="1"/>
          <p:nvPr/>
        </p:nvSpPr>
        <p:spPr>
          <a:xfrm>
            <a:off x="5957863" y="1683250"/>
            <a:ext cx="1735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RFC PCA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2" name="Google Shape;232;p36"/>
          <p:cNvSpPr txBox="1"/>
          <p:nvPr/>
        </p:nvSpPr>
        <p:spPr>
          <a:xfrm>
            <a:off x="6404875" y="350900"/>
            <a:ext cx="1735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RFC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265500" y="99150"/>
            <a:ext cx="40452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DNN TSNE</a:t>
            </a:r>
            <a:endParaRPr/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813" y="2664925"/>
            <a:ext cx="402907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825" y="491525"/>
            <a:ext cx="411957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101" y="1571188"/>
            <a:ext cx="3941600" cy="200111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7"/>
          <p:cNvSpPr txBox="1"/>
          <p:nvPr/>
        </p:nvSpPr>
        <p:spPr>
          <a:xfrm>
            <a:off x="6252475" y="141575"/>
            <a:ext cx="1735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DNN 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5970013" y="2307150"/>
            <a:ext cx="1735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DNN PCA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700"/>
              <a:t>ENTREGA FINAL</a:t>
            </a:r>
            <a:endParaRPr b="1" sz="4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287275" y="62950"/>
            <a:ext cx="40452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GNB</a:t>
            </a:r>
            <a:endParaRPr b="1"/>
          </a:p>
        </p:txBody>
      </p:sp>
      <p:sp>
        <p:nvSpPr>
          <p:cNvPr id="253" name="Google Shape;253;p39"/>
          <p:cNvSpPr txBox="1"/>
          <p:nvPr/>
        </p:nvSpPr>
        <p:spPr>
          <a:xfrm>
            <a:off x="5970013" y="2307150"/>
            <a:ext cx="1735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DNN PCA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88" y="1119850"/>
            <a:ext cx="8937225" cy="37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9"/>
          <p:cNvSpPr txBox="1"/>
          <p:nvPr>
            <p:ph type="title"/>
          </p:nvPr>
        </p:nvSpPr>
        <p:spPr>
          <a:xfrm>
            <a:off x="4756825" y="62950"/>
            <a:ext cx="41616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040">
                <a:solidFill>
                  <a:srgbClr val="000000"/>
                </a:solidFill>
              </a:rPr>
              <a:t>Precision: 0.3 - Recall: 0.5</a:t>
            </a:r>
            <a:br>
              <a:rPr lang="es-419" sz="3040">
                <a:solidFill>
                  <a:srgbClr val="000000"/>
                </a:solidFill>
              </a:rPr>
            </a:br>
            <a:r>
              <a:rPr lang="es-419" sz="3040">
                <a:solidFill>
                  <a:srgbClr val="000000"/>
                </a:solidFill>
              </a:rPr>
              <a:t>F1-score: 0.37</a:t>
            </a:r>
            <a:endParaRPr sz="304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659098" y="146525"/>
            <a:ext cx="34113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340"/>
              <a:t>GNB</a:t>
            </a:r>
            <a:endParaRPr b="1" sz="33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340"/>
              <a:t> </a:t>
            </a:r>
            <a:r>
              <a:rPr lang="es-419" sz="3340"/>
              <a:t>(</a:t>
            </a:r>
            <a:r>
              <a:rPr lang="es-419" sz="3340"/>
              <a:t>OverSampling)</a:t>
            </a:r>
            <a:endParaRPr sz="3340"/>
          </a:p>
        </p:txBody>
      </p:sp>
      <p:sp>
        <p:nvSpPr>
          <p:cNvPr id="261" name="Google Shape;261;p40"/>
          <p:cNvSpPr txBox="1"/>
          <p:nvPr/>
        </p:nvSpPr>
        <p:spPr>
          <a:xfrm>
            <a:off x="4854225" y="656000"/>
            <a:ext cx="3823500" cy="26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OverSampling con SMOTE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Imbalanced-Learning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arenR"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Clase minoritaria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arenR"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 vecinos (auto)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arenR"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Sintetizar instancias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arenR"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Dataset nuevo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0" y="1001315"/>
            <a:ext cx="4528651" cy="27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48" y="3793125"/>
            <a:ext cx="4254101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>
            <a:off x="212513" y="1298850"/>
            <a:ext cx="40452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840"/>
              <a:t>GNB </a:t>
            </a:r>
            <a:r>
              <a:rPr lang="es-419" sz="3840"/>
              <a:t>(</a:t>
            </a:r>
            <a:r>
              <a:rPr lang="es-419" sz="3840"/>
              <a:t>OverSampling-TSNE)</a:t>
            </a:r>
            <a:br>
              <a:rPr lang="es-419" sz="3840"/>
            </a:br>
            <a:endParaRPr sz="3840"/>
          </a:p>
        </p:txBody>
      </p: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875" y="740325"/>
            <a:ext cx="4257100" cy="319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775" y="2281650"/>
            <a:ext cx="40767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280075" y="1056400"/>
            <a:ext cx="4045200" cy="26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Preguntas de investigación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(Planteadas por el creador del dataset)</a:t>
            </a:r>
            <a:endParaRPr/>
          </a:p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just">
              <a:lnSpc>
                <a:spcPct val="128571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-419"/>
              <a:t>1. ¿Hasta qué punto se pueden utilizar las respuestas de la encuesta BRFSS para predecir el riesgo de enfermedad cardíaca?</a:t>
            </a:r>
            <a:endParaRPr b="1"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just">
              <a:lnSpc>
                <a:spcPct val="128571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-419"/>
              <a:t>2. ¿Se puede utilizar un subconjunto de preguntas del BRFSS para la detección preventiva de enfermedades como las enfermedades cardíacas?</a:t>
            </a:r>
            <a:endParaRPr b="1" sz="1550">
              <a:solidFill>
                <a:srgbClr val="20212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just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324463" y="476575"/>
            <a:ext cx="40452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DTC</a:t>
            </a:r>
            <a:br>
              <a:rPr b="1" lang="es-419"/>
            </a:br>
            <a:endParaRPr b="1"/>
          </a:p>
        </p:txBody>
      </p:sp>
      <p:pic>
        <p:nvPicPr>
          <p:cNvPr id="276" name="Google Shape;2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425" y="3048650"/>
            <a:ext cx="4144800" cy="11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825" y="799575"/>
            <a:ext cx="6585651" cy="21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>
            <p:ph type="title"/>
          </p:nvPr>
        </p:nvSpPr>
        <p:spPr>
          <a:xfrm>
            <a:off x="2" y="1047650"/>
            <a:ext cx="46569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FFFFFF"/>
                </a:solidFill>
              </a:rPr>
              <a:t>DTC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 (OverSampling)</a:t>
            </a:r>
            <a:br>
              <a:rPr lang="es-419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600" y="2180075"/>
            <a:ext cx="428697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85025"/>
            <a:ext cx="4571999" cy="28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3"/>
          <p:cNvSpPr txBox="1"/>
          <p:nvPr/>
        </p:nvSpPr>
        <p:spPr>
          <a:xfrm>
            <a:off x="5955513" y="1683050"/>
            <a:ext cx="1826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RESULTADOS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-128798" y="797400"/>
            <a:ext cx="47547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44"/>
              <a:t>DTC </a:t>
            </a:r>
            <a:br>
              <a:rPr lang="es-419" sz="3044"/>
            </a:br>
            <a:r>
              <a:rPr lang="es-419" sz="3044"/>
              <a:t>(OverSampling - PCA)</a:t>
            </a:r>
            <a:br>
              <a:rPr lang="es-419"/>
            </a:br>
            <a:endParaRPr/>
          </a:p>
        </p:txBody>
      </p:sp>
      <p:pic>
        <p:nvPicPr>
          <p:cNvPr id="291" name="Google Shape;2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113" y="2404625"/>
            <a:ext cx="42576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50" y="1170825"/>
            <a:ext cx="4132300" cy="3828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/>
          <p:nvPr/>
        </p:nvSpPr>
        <p:spPr>
          <a:xfrm>
            <a:off x="5955513" y="1683050"/>
            <a:ext cx="1826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RESULTADOS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>
            <p:ph type="title"/>
          </p:nvPr>
        </p:nvSpPr>
        <p:spPr>
          <a:xfrm>
            <a:off x="-128798" y="797400"/>
            <a:ext cx="47547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44"/>
              <a:t>DTC </a:t>
            </a:r>
            <a:br>
              <a:rPr lang="es-419" sz="3044"/>
            </a:br>
            <a:r>
              <a:rPr lang="es-419" sz="3044"/>
              <a:t>(OverSampling - TSNE)</a:t>
            </a:r>
            <a:br>
              <a:rPr lang="es-419"/>
            </a:br>
            <a:endParaRPr/>
          </a:p>
        </p:txBody>
      </p:sp>
      <p:pic>
        <p:nvPicPr>
          <p:cNvPr id="299" name="Google Shape;2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375" y="1896400"/>
            <a:ext cx="325755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25" y="1202325"/>
            <a:ext cx="4384374" cy="33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5"/>
          <p:cNvSpPr txBox="1"/>
          <p:nvPr/>
        </p:nvSpPr>
        <p:spPr>
          <a:xfrm>
            <a:off x="5993088" y="1364900"/>
            <a:ext cx="1826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RESULTADOS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>
            <p:ph type="title"/>
          </p:nvPr>
        </p:nvSpPr>
        <p:spPr>
          <a:xfrm>
            <a:off x="103400" y="137050"/>
            <a:ext cx="40452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040"/>
              <a:t>RFC </a:t>
            </a:r>
            <a:endParaRPr b="1" sz="30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040"/>
              <a:t>(Algoritmo Original)</a:t>
            </a:r>
            <a:endParaRPr sz="2940"/>
          </a:p>
        </p:txBody>
      </p:sp>
      <p:pic>
        <p:nvPicPr>
          <p:cNvPr id="307" name="Google Shape;3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00" y="1119850"/>
            <a:ext cx="4342275" cy="36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6"/>
          <p:cNvSpPr txBox="1"/>
          <p:nvPr/>
        </p:nvSpPr>
        <p:spPr>
          <a:xfrm>
            <a:off x="5955525" y="94625"/>
            <a:ext cx="1735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9" name="Google Shape;309;p46"/>
          <p:cNvSpPr txBox="1"/>
          <p:nvPr/>
        </p:nvSpPr>
        <p:spPr>
          <a:xfrm>
            <a:off x="5955513" y="1683050"/>
            <a:ext cx="1826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RESULTADOS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10" name="Google Shape;31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387" y="2260375"/>
            <a:ext cx="3419475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103400" y="137050"/>
            <a:ext cx="43422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040"/>
              <a:t>RFC </a:t>
            </a:r>
            <a:endParaRPr b="1" sz="30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040"/>
              <a:t>(Algoritmo con Oversampling)</a:t>
            </a:r>
            <a:endParaRPr sz="2940"/>
          </a:p>
        </p:txBody>
      </p:sp>
      <p:sp>
        <p:nvSpPr>
          <p:cNvPr id="316" name="Google Shape;316;p47"/>
          <p:cNvSpPr txBox="1"/>
          <p:nvPr/>
        </p:nvSpPr>
        <p:spPr>
          <a:xfrm>
            <a:off x="5955525" y="94625"/>
            <a:ext cx="1735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7" name="Google Shape;317;p47"/>
          <p:cNvSpPr txBox="1"/>
          <p:nvPr/>
        </p:nvSpPr>
        <p:spPr>
          <a:xfrm>
            <a:off x="5955513" y="1683050"/>
            <a:ext cx="1826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RESULTADOS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18" name="Google Shape;3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8" y="1314675"/>
            <a:ext cx="4438924" cy="27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577" y="2390886"/>
            <a:ext cx="3703600" cy="63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103400" y="508250"/>
            <a:ext cx="43422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140"/>
              <a:t>RFC </a:t>
            </a:r>
            <a:endParaRPr b="1" sz="31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140"/>
              <a:t>(Algoritmo con TSNE )</a:t>
            </a:r>
            <a:endParaRPr sz="3040"/>
          </a:p>
        </p:txBody>
      </p:sp>
      <p:sp>
        <p:nvSpPr>
          <p:cNvPr id="325" name="Google Shape;325;p48"/>
          <p:cNvSpPr txBox="1"/>
          <p:nvPr/>
        </p:nvSpPr>
        <p:spPr>
          <a:xfrm>
            <a:off x="5955525" y="94625"/>
            <a:ext cx="1735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6" name="Google Shape;326;p48"/>
          <p:cNvSpPr txBox="1"/>
          <p:nvPr/>
        </p:nvSpPr>
        <p:spPr>
          <a:xfrm>
            <a:off x="5955513" y="1683050"/>
            <a:ext cx="1826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RESULTADOS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0" y="1491050"/>
            <a:ext cx="4487003" cy="33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525" y="2292825"/>
            <a:ext cx="3755175" cy="4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>
            <p:ph type="title"/>
          </p:nvPr>
        </p:nvSpPr>
        <p:spPr>
          <a:xfrm>
            <a:off x="163000" y="180275"/>
            <a:ext cx="43422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140"/>
              <a:t>SVM</a:t>
            </a:r>
            <a:endParaRPr b="1" sz="31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140"/>
              <a:t>(Algoritmo original)</a:t>
            </a:r>
            <a:endParaRPr sz="3040"/>
          </a:p>
        </p:txBody>
      </p:sp>
      <p:sp>
        <p:nvSpPr>
          <p:cNvPr id="334" name="Google Shape;334;p49"/>
          <p:cNvSpPr txBox="1"/>
          <p:nvPr/>
        </p:nvSpPr>
        <p:spPr>
          <a:xfrm>
            <a:off x="5955525" y="94625"/>
            <a:ext cx="1735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5" name="Google Shape;335;p49"/>
          <p:cNvSpPr txBox="1"/>
          <p:nvPr/>
        </p:nvSpPr>
        <p:spPr>
          <a:xfrm>
            <a:off x="5955513" y="1683050"/>
            <a:ext cx="1826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RESULTADOS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36" name="Google Shape;3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00" y="1261500"/>
            <a:ext cx="2055600" cy="8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00" y="2217475"/>
            <a:ext cx="4342202" cy="274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4725" y="2331925"/>
            <a:ext cx="4342199" cy="4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/>
          <p:nvPr>
            <p:ph type="title"/>
          </p:nvPr>
        </p:nvSpPr>
        <p:spPr>
          <a:xfrm>
            <a:off x="0" y="318125"/>
            <a:ext cx="46326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140"/>
              <a:t>SVM</a:t>
            </a:r>
            <a:endParaRPr b="1" sz="31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140"/>
              <a:t>(Algoritmo con Oversampling)</a:t>
            </a:r>
            <a:endParaRPr sz="3040"/>
          </a:p>
        </p:txBody>
      </p:sp>
      <p:sp>
        <p:nvSpPr>
          <p:cNvPr id="344" name="Google Shape;344;p50"/>
          <p:cNvSpPr txBox="1"/>
          <p:nvPr/>
        </p:nvSpPr>
        <p:spPr>
          <a:xfrm>
            <a:off x="5955525" y="94625"/>
            <a:ext cx="1735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45" name="Google Shape;345;p50"/>
          <p:cNvSpPr txBox="1"/>
          <p:nvPr/>
        </p:nvSpPr>
        <p:spPr>
          <a:xfrm>
            <a:off x="6125188" y="1704250"/>
            <a:ext cx="1826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RESULTADOS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46" name="Google Shape;3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13" y="1548800"/>
            <a:ext cx="4409924" cy="30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100" y="2386900"/>
            <a:ext cx="4456050" cy="4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 txBox="1"/>
          <p:nvPr>
            <p:ph type="title"/>
          </p:nvPr>
        </p:nvSpPr>
        <p:spPr>
          <a:xfrm>
            <a:off x="100200" y="262950"/>
            <a:ext cx="42903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140"/>
              <a:t>SVM</a:t>
            </a:r>
            <a:endParaRPr b="1" sz="31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140"/>
              <a:t>(Algoritmo con TSNE)</a:t>
            </a:r>
            <a:endParaRPr sz="3040"/>
          </a:p>
        </p:txBody>
      </p:sp>
      <p:sp>
        <p:nvSpPr>
          <p:cNvPr id="353" name="Google Shape;353;p51"/>
          <p:cNvSpPr txBox="1"/>
          <p:nvPr/>
        </p:nvSpPr>
        <p:spPr>
          <a:xfrm>
            <a:off x="5955525" y="94625"/>
            <a:ext cx="1735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4" name="Google Shape;354;p51"/>
          <p:cNvSpPr txBox="1"/>
          <p:nvPr/>
        </p:nvSpPr>
        <p:spPr>
          <a:xfrm>
            <a:off x="6031288" y="1638900"/>
            <a:ext cx="1826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RESULTADOS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00" y="1429550"/>
            <a:ext cx="4362746" cy="324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000" y="2142775"/>
            <a:ext cx="4455000" cy="4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243638" y="495400"/>
            <a:ext cx="4045200" cy="13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Encuesta BRFSS 2015</a:t>
            </a:r>
            <a:endParaRPr/>
          </a:p>
        </p:txBody>
      </p:sp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Este dataset es una versión depurada de una encuesta realizada por la BRFSS (</a:t>
            </a:r>
            <a:r>
              <a:rPr lang="es-419"/>
              <a:t>Sistema de Vigilancia de Factores de Riesgo del Comportamiento</a:t>
            </a:r>
            <a:r>
              <a:rPr lang="es-419"/>
              <a:t>), donde se redujeron los datos con el fin de poder analizarse de una mejor manera.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49" y="1840600"/>
            <a:ext cx="3666400" cy="27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/>
          <p:nvPr>
            <p:ph type="title"/>
          </p:nvPr>
        </p:nvSpPr>
        <p:spPr>
          <a:xfrm>
            <a:off x="117225" y="46050"/>
            <a:ext cx="4350600" cy="13188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RANDOM FOREST TREE CLASSIFIER</a:t>
            </a:r>
            <a:endParaRPr/>
          </a:p>
        </p:txBody>
      </p:sp>
      <p:sp>
        <p:nvSpPr>
          <p:cNvPr id="362" name="Google Shape;362;p52"/>
          <p:cNvSpPr txBox="1"/>
          <p:nvPr>
            <p:ph idx="1" type="body"/>
          </p:nvPr>
        </p:nvSpPr>
        <p:spPr>
          <a:xfrm>
            <a:off x="311700" y="158397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RESULTADOS CON OVERSAMPLING, PCA Y AJUSTE DE HIPERPARÁMETROS </a:t>
            </a:r>
            <a:endParaRPr/>
          </a:p>
        </p:txBody>
      </p:sp>
      <p:sp>
        <p:nvSpPr>
          <p:cNvPr id="363" name="Google Shape;363;p52"/>
          <p:cNvSpPr txBox="1"/>
          <p:nvPr>
            <p:ph idx="2" type="body"/>
          </p:nvPr>
        </p:nvSpPr>
        <p:spPr>
          <a:xfrm>
            <a:off x="4832400" y="1636038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RESULTADOS CON OVERSAMPLING Y AJUSTE DE </a:t>
            </a:r>
            <a:r>
              <a:rPr lang="es-419"/>
              <a:t>HIPERPARÁMETROS</a:t>
            </a:r>
            <a:r>
              <a:rPr lang="es-419"/>
              <a:t> </a:t>
            </a:r>
            <a:endParaRPr/>
          </a:p>
        </p:txBody>
      </p:sp>
      <p:sp>
        <p:nvSpPr>
          <p:cNvPr id="364" name="Google Shape;364;p52"/>
          <p:cNvSpPr txBox="1"/>
          <p:nvPr>
            <p:ph type="title"/>
          </p:nvPr>
        </p:nvSpPr>
        <p:spPr>
          <a:xfrm>
            <a:off x="4653000" y="46100"/>
            <a:ext cx="4350600" cy="1318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/>
              <a:t>DECISION TREE CLASSIFIER</a:t>
            </a:r>
            <a:endParaRPr sz="2700"/>
          </a:p>
        </p:txBody>
      </p:sp>
      <p:pic>
        <p:nvPicPr>
          <p:cNvPr id="365" name="Google Shape;3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99" y="2844525"/>
            <a:ext cx="3946926" cy="5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713" y="2654475"/>
            <a:ext cx="3861174" cy="9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2"/>
          <p:cNvSpPr/>
          <p:nvPr/>
        </p:nvSpPr>
        <p:spPr>
          <a:xfrm>
            <a:off x="138175" y="56525"/>
            <a:ext cx="4329600" cy="4961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8" name="Google Shape;368;p52"/>
          <p:cNvSpPr/>
          <p:nvPr/>
        </p:nvSpPr>
        <p:spPr>
          <a:xfrm>
            <a:off x="4667550" y="56525"/>
            <a:ext cx="4329600" cy="4961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3"/>
          <p:cNvSpPr txBox="1"/>
          <p:nvPr>
            <p:ph type="title"/>
          </p:nvPr>
        </p:nvSpPr>
        <p:spPr>
          <a:xfrm>
            <a:off x="430800" y="18135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700"/>
              <a:t>EXPOSICIÓN FINAL</a:t>
            </a:r>
            <a:endParaRPr b="1" sz="47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43000"/>
            <a:ext cx="762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5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</a:t>
            </a:r>
            <a:endParaRPr/>
          </a:p>
        </p:txBody>
      </p:sp>
      <p:sp>
        <p:nvSpPr>
          <p:cNvPr id="384" name="Google Shape;384;p5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Predecir con la mayor exactitud posible el riesgo de enfermedad cardíaca con los datos proporcionados por el paciente.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6"/>
          <p:cNvSpPr txBox="1"/>
          <p:nvPr>
            <p:ph type="title"/>
          </p:nvPr>
        </p:nvSpPr>
        <p:spPr>
          <a:xfrm>
            <a:off x="256525" y="16771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CONJUNTO DE DATOS</a:t>
            </a:r>
            <a:endParaRPr/>
          </a:p>
        </p:txBody>
      </p:sp>
      <p:sp>
        <p:nvSpPr>
          <p:cNvPr id="390" name="Google Shape;390;p5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El conjunto de datos utilizado para el proyecto es el resultado de una limpieza a los resultados del BRFSS, una encuesta de origen estadounidense que recopila datos relacionados a factores de riesgo en la salud.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/>
          <p:nvPr>
            <p:ph type="title"/>
          </p:nvPr>
        </p:nvSpPr>
        <p:spPr>
          <a:xfrm>
            <a:off x="0" y="1677150"/>
            <a:ext cx="45720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VARIABLES UTILIZADAS</a:t>
            </a:r>
            <a:endParaRPr/>
          </a:p>
        </p:txBody>
      </p:sp>
      <p:pic>
        <p:nvPicPr>
          <p:cNvPr id="396" name="Google Shape;39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800" y="595313"/>
            <a:ext cx="3790950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>
            <p:ph type="title"/>
          </p:nvPr>
        </p:nvSpPr>
        <p:spPr>
          <a:xfrm>
            <a:off x="0" y="1677150"/>
            <a:ext cx="45720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CORRELACIÓN ENTRE LAS VARIABLES</a:t>
            </a:r>
            <a:endParaRPr/>
          </a:p>
        </p:txBody>
      </p:sp>
      <p:pic>
        <p:nvPicPr>
          <p:cNvPr id="402" name="Google Shape;40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1100"/>
            <a:ext cx="4572000" cy="4801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 txBox="1"/>
          <p:nvPr>
            <p:ph type="title"/>
          </p:nvPr>
        </p:nvSpPr>
        <p:spPr>
          <a:xfrm>
            <a:off x="0" y="501250"/>
            <a:ext cx="45720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TOMAR DATOS DE TESTEO</a:t>
            </a:r>
            <a:endParaRPr/>
          </a:p>
        </p:txBody>
      </p:sp>
      <p:sp>
        <p:nvSpPr>
          <p:cNvPr id="408" name="Google Shape;408;p59"/>
          <p:cNvSpPr txBox="1"/>
          <p:nvPr>
            <p:ph type="title"/>
          </p:nvPr>
        </p:nvSpPr>
        <p:spPr>
          <a:xfrm>
            <a:off x="0" y="2571750"/>
            <a:ext cx="4572000" cy="12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00"/>
              <a:t>Aquí antes de realizar el oversampling o cualquier entrenamiento, tomamos los datos de testeo y los dejamos aparte.</a:t>
            </a:r>
            <a:endParaRPr sz="2300"/>
          </a:p>
        </p:txBody>
      </p:sp>
      <p:pic>
        <p:nvPicPr>
          <p:cNvPr id="409" name="Google Shape;4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400" y="1342213"/>
            <a:ext cx="4267200" cy="2459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0"/>
          <p:cNvSpPr txBox="1"/>
          <p:nvPr>
            <p:ph type="title"/>
          </p:nvPr>
        </p:nvSpPr>
        <p:spPr>
          <a:xfrm>
            <a:off x="0" y="501250"/>
            <a:ext cx="45720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TOMAR DATOS DE TESTEO</a:t>
            </a:r>
            <a:endParaRPr/>
          </a:p>
        </p:txBody>
      </p:sp>
      <p:sp>
        <p:nvSpPr>
          <p:cNvPr id="415" name="Google Shape;415;p60"/>
          <p:cNvSpPr txBox="1"/>
          <p:nvPr>
            <p:ph type="title"/>
          </p:nvPr>
        </p:nvSpPr>
        <p:spPr>
          <a:xfrm>
            <a:off x="0" y="2571750"/>
            <a:ext cx="4572000" cy="12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00"/>
              <a:t>Aquí antes de realizar el oversampling o cualquier entrenamiento, tomamos los datos de testeo y los dejamos aparte.</a:t>
            </a:r>
            <a:endParaRPr sz="2300"/>
          </a:p>
        </p:txBody>
      </p:sp>
      <p:pic>
        <p:nvPicPr>
          <p:cNvPr id="416" name="Google Shape;4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450" y="1140325"/>
            <a:ext cx="4267200" cy="697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775" y="2593363"/>
            <a:ext cx="4398549" cy="11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1"/>
          <p:cNvSpPr txBox="1"/>
          <p:nvPr>
            <p:ph type="title"/>
          </p:nvPr>
        </p:nvSpPr>
        <p:spPr>
          <a:xfrm>
            <a:off x="212526" y="665000"/>
            <a:ext cx="42066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GNB </a:t>
            </a:r>
            <a:r>
              <a:rPr lang="es-419"/>
              <a:t>(OverSampling-PCA)</a:t>
            </a:r>
            <a:endParaRPr/>
          </a:p>
        </p:txBody>
      </p:sp>
      <p:sp>
        <p:nvSpPr>
          <p:cNvPr id="423" name="Google Shape;423;p61"/>
          <p:cNvSpPr txBox="1"/>
          <p:nvPr/>
        </p:nvSpPr>
        <p:spPr>
          <a:xfrm>
            <a:off x="5899163" y="1316475"/>
            <a:ext cx="1826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RESULTADOS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24" name="Google Shape;4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00" y="1746325"/>
            <a:ext cx="3795442" cy="319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905" y="2002650"/>
            <a:ext cx="4238625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Análisis del dataset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7150" y="1073150"/>
            <a:ext cx="44685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44"/>
              <a:t>DTC </a:t>
            </a:r>
            <a:br>
              <a:rPr lang="es-419" sz="3044"/>
            </a:br>
            <a:r>
              <a:rPr lang="es-419" sz="2600"/>
              <a:t>(OverSampling y ajuste de hiperparámetros)</a:t>
            </a:r>
            <a:br>
              <a:rPr lang="es-419"/>
            </a:br>
            <a:endParaRPr/>
          </a:p>
        </p:txBody>
      </p:sp>
      <p:sp>
        <p:nvSpPr>
          <p:cNvPr id="431" name="Google Shape;431;p62"/>
          <p:cNvSpPr txBox="1"/>
          <p:nvPr/>
        </p:nvSpPr>
        <p:spPr>
          <a:xfrm>
            <a:off x="5955513" y="1683050"/>
            <a:ext cx="1826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RESULTADOS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3" y="2055950"/>
            <a:ext cx="4415887" cy="2164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125" y="2225600"/>
            <a:ext cx="4152900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103400" y="137050"/>
            <a:ext cx="40452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040"/>
              <a:t>RFC </a:t>
            </a:r>
            <a:endParaRPr b="1" sz="30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040"/>
              <a:t>(Algoritmo Original)</a:t>
            </a:r>
            <a:endParaRPr sz="2940"/>
          </a:p>
        </p:txBody>
      </p:sp>
      <p:pic>
        <p:nvPicPr>
          <p:cNvPr id="439" name="Google Shape;4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00" y="1119850"/>
            <a:ext cx="4342275" cy="36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3"/>
          <p:cNvSpPr txBox="1"/>
          <p:nvPr/>
        </p:nvSpPr>
        <p:spPr>
          <a:xfrm>
            <a:off x="5955525" y="94625"/>
            <a:ext cx="1735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41" name="Google Shape;441;p63"/>
          <p:cNvSpPr txBox="1"/>
          <p:nvPr/>
        </p:nvSpPr>
        <p:spPr>
          <a:xfrm>
            <a:off x="5955513" y="1683050"/>
            <a:ext cx="1826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RESULTADOS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42" name="Google Shape;44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387" y="2260375"/>
            <a:ext cx="3419475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4"/>
          <p:cNvSpPr txBox="1"/>
          <p:nvPr>
            <p:ph type="title"/>
          </p:nvPr>
        </p:nvSpPr>
        <p:spPr>
          <a:xfrm>
            <a:off x="103400" y="508250"/>
            <a:ext cx="43422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2640"/>
              <a:t>RFC </a:t>
            </a:r>
            <a:endParaRPr b="1" sz="26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640"/>
              <a:t>(Algoritmo con Oversampling, PCA y ajuste de hiperparámetros)</a:t>
            </a:r>
            <a:endParaRPr sz="2540"/>
          </a:p>
        </p:txBody>
      </p:sp>
      <p:sp>
        <p:nvSpPr>
          <p:cNvPr id="448" name="Google Shape;448;p64"/>
          <p:cNvSpPr txBox="1"/>
          <p:nvPr/>
        </p:nvSpPr>
        <p:spPr>
          <a:xfrm>
            <a:off x="5955525" y="94625"/>
            <a:ext cx="1735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49" name="Google Shape;449;p64"/>
          <p:cNvSpPr txBox="1"/>
          <p:nvPr/>
        </p:nvSpPr>
        <p:spPr>
          <a:xfrm>
            <a:off x="5955513" y="1683050"/>
            <a:ext cx="1826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RESULTADOS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50" name="Google Shape;4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13" y="2030325"/>
            <a:ext cx="4229368" cy="21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0249" y="2171725"/>
            <a:ext cx="2505750" cy="5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5"/>
          <p:cNvSpPr txBox="1"/>
          <p:nvPr>
            <p:ph type="title"/>
          </p:nvPr>
        </p:nvSpPr>
        <p:spPr>
          <a:xfrm>
            <a:off x="163000" y="608375"/>
            <a:ext cx="42903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140"/>
              <a:t>SVM</a:t>
            </a:r>
            <a:endParaRPr b="1" sz="31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140"/>
              <a:t>(Algoritmo con </a:t>
            </a:r>
            <a:r>
              <a:rPr lang="es-419" sz="3140"/>
              <a:t>Oversampling y PCA</a:t>
            </a:r>
            <a:r>
              <a:rPr lang="es-419" sz="3140"/>
              <a:t>)</a:t>
            </a:r>
            <a:endParaRPr sz="3040"/>
          </a:p>
        </p:txBody>
      </p:sp>
      <p:sp>
        <p:nvSpPr>
          <p:cNvPr id="457" name="Google Shape;457;p65"/>
          <p:cNvSpPr txBox="1"/>
          <p:nvPr/>
        </p:nvSpPr>
        <p:spPr>
          <a:xfrm>
            <a:off x="5955525" y="94625"/>
            <a:ext cx="1735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58" name="Google Shape;458;p65"/>
          <p:cNvSpPr txBox="1"/>
          <p:nvPr/>
        </p:nvSpPr>
        <p:spPr>
          <a:xfrm>
            <a:off x="6157013" y="1777650"/>
            <a:ext cx="1826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RESULTADOS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59" name="Google Shape;4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75" y="1634475"/>
            <a:ext cx="4364657" cy="33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586" y="2332675"/>
            <a:ext cx="4105075" cy="4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Recall</a:t>
            </a:r>
            <a:endParaRPr/>
          </a:p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¿Por qué es tan importante para este caso?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650" y="2235150"/>
            <a:ext cx="4213600" cy="9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GNB</a:t>
            </a:r>
            <a:endParaRPr/>
          </a:p>
        </p:txBody>
      </p:sp>
      <p:sp>
        <p:nvSpPr>
          <p:cNvPr id="101" name="Google Shape;101;p1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Y sus métricas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175" y="2046000"/>
            <a:ext cx="416242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265500" y="1061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DTC</a:t>
            </a:r>
            <a:endParaRPr/>
          </a:p>
        </p:txBody>
      </p:sp>
      <p:sp>
        <p:nvSpPr>
          <p:cNvPr id="108" name="Google Shape;108;p20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Y sus métricas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525" y="2395538"/>
            <a:ext cx="3190875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265500" y="1061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DTC</a:t>
            </a:r>
            <a:endParaRPr/>
          </a:p>
        </p:txBody>
      </p:sp>
      <p:sp>
        <p:nvSpPr>
          <p:cNvPr id="115" name="Google Shape;115;p21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Y sus métricas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25" y="1833563"/>
            <a:ext cx="4124325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